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9" r:id="rId3"/>
    <p:sldId id="271" r:id="rId4"/>
    <p:sldId id="272" r:id="rId5"/>
    <p:sldId id="260" r:id="rId6"/>
    <p:sldId id="270" r:id="rId7"/>
    <p:sldId id="258" r:id="rId8"/>
    <p:sldId id="257" r:id="rId9"/>
    <p:sldId id="266" r:id="rId10"/>
    <p:sldId id="296" r:id="rId11"/>
    <p:sldId id="261" r:id="rId12"/>
    <p:sldId id="297" r:id="rId13"/>
    <p:sldId id="278" r:id="rId14"/>
    <p:sldId id="298" r:id="rId15"/>
    <p:sldId id="268" r:id="rId16"/>
    <p:sldId id="262" r:id="rId17"/>
    <p:sldId id="302" r:id="rId18"/>
    <p:sldId id="303" r:id="rId19"/>
    <p:sldId id="305" r:id="rId20"/>
    <p:sldId id="307" r:id="rId21"/>
    <p:sldId id="301" r:id="rId22"/>
    <p:sldId id="263" r:id="rId23"/>
    <p:sldId id="285" r:id="rId24"/>
    <p:sldId id="290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90502" autoAdjust="0"/>
  </p:normalViewPr>
  <p:slideViewPr>
    <p:cSldViewPr>
      <p:cViewPr varScale="1">
        <p:scale>
          <a:sx n="99" d="100"/>
          <a:sy n="99" d="100"/>
        </p:scale>
        <p:origin x="-4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DEA53C-5B54-42C4-98C9-F619C8AC1934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BF1760-EDD9-407A-802E-C9422AF1425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997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BF1760-EDD9-407A-802E-C9422AF14258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9574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В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4500562" cy="41543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4572008"/>
            <a:ext cx="8929654" cy="20002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Работа велась в 7 нежилых помещениях  переданных в оперативное управление, а так же на 43 дворовых спортивных площадках,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Бирюлевском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Дендропарке, на спортивных площадках образовательных учреждений района Бирюлево Восточное.</a:t>
            </a:r>
          </a:p>
          <a:p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211960" y="214290"/>
            <a:ext cx="47891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2019г.Досугово-спортивная работа             с населением в районе Бирюлево Восточное   </a:t>
            </a:r>
          </a:p>
          <a:p>
            <a:pPr algn="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г. Москвы проводилась Государственным бюджетным учреждением города Москвы «Досугово-спортивный центр «Дружба», которое  осуществляло свою деятельность в соответствии с Уставом ГБУ ДСЦ «Дружба», Государственным заданием, Программой работы учреждения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3438" y="428604"/>
            <a:ext cx="4286248" cy="5500726"/>
          </a:xfrm>
        </p:spPr>
        <p:txBody>
          <a:bodyPr>
            <a:normAutofit/>
          </a:bodyPr>
          <a:lstStyle/>
          <a:p>
            <a:pPr algn="just"/>
            <a:r>
              <a:rPr lang="ru-RU" sz="2700" dirty="0"/>
              <a:t>Была организована работа 20 клубных объединений студий, мастерских и кружков досугового направления (численность занимающихся 580 чел.), </a:t>
            </a:r>
            <a:br>
              <a:rPr lang="ru-RU" sz="2700" dirty="0"/>
            </a:br>
            <a:r>
              <a:rPr lang="ru-RU" sz="2700" dirty="0"/>
              <a:t>10 клубов, студий, кружков и секций физкультурно-оздоровительного и спортивного направления (численность занимающихся 410 чел.).</a:t>
            </a:r>
            <a:endParaRPr lang="ru-RU" sz="2800" dirty="0"/>
          </a:p>
        </p:txBody>
      </p:sp>
      <p:pic>
        <p:nvPicPr>
          <p:cNvPr id="11" name="Рисунок 10" descr="IMG_20180116_184620.jpg"/>
          <p:cNvPicPr>
            <a:picLocks noChangeAspect="1"/>
          </p:cNvPicPr>
          <p:nvPr/>
        </p:nvPicPr>
        <p:blipFill>
          <a:blip r:embed="rId2" cstate="print"/>
          <a:srcRect t="15306"/>
          <a:stretch>
            <a:fillRect/>
          </a:stretch>
        </p:blipFill>
        <p:spPr>
          <a:xfrm>
            <a:off x="0" y="214290"/>
            <a:ext cx="4643438" cy="2949519"/>
          </a:xfrm>
          <a:prstGeom prst="rect">
            <a:avLst/>
          </a:prstGeom>
        </p:spPr>
      </p:pic>
      <p:pic>
        <p:nvPicPr>
          <p:cNvPr id="4" name="Рисунок 3" descr="IMG_20171114_185603.jpg"/>
          <p:cNvPicPr>
            <a:picLocks noChangeAspect="1"/>
          </p:cNvPicPr>
          <p:nvPr/>
        </p:nvPicPr>
        <p:blipFill>
          <a:blip r:embed="rId3" cstate="print"/>
          <a:srcRect t="15345" r="15874"/>
          <a:stretch>
            <a:fillRect/>
          </a:stretch>
        </p:blipFill>
        <p:spPr>
          <a:xfrm>
            <a:off x="0" y="3353518"/>
            <a:ext cx="4643438" cy="35044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171114_185640.jpg"/>
          <p:cNvPicPr>
            <a:picLocks noChangeAspect="1"/>
          </p:cNvPicPr>
          <p:nvPr/>
        </p:nvPicPr>
        <p:blipFill>
          <a:blip r:embed="rId2" cstate="print"/>
          <a:srcRect l="7759" r="5603" b="15517"/>
          <a:stretch>
            <a:fillRect/>
          </a:stretch>
        </p:blipFill>
        <p:spPr>
          <a:xfrm>
            <a:off x="0" y="1071546"/>
            <a:ext cx="6117393" cy="447391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72198" y="1500174"/>
            <a:ext cx="30718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Общее количество занимающихся в ГБУ ДСЦ «Дружба» составило 1150 человек, что на 24 человек больше запланированного в Государственном задании.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SlwdC4jIUm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4422"/>
            <a:ext cx="5792157" cy="43576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52" y="1571612"/>
            <a:ext cx="328614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За текущий период проведено: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134 досуговых и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34 спортивных мероприятий. Количество участников мероприятий составило 7680 человек.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kqxOQvmVAC0.jpg"/>
          <p:cNvPicPr>
            <a:picLocks noChangeAspect="1"/>
          </p:cNvPicPr>
          <p:nvPr/>
        </p:nvPicPr>
        <p:blipFill>
          <a:blip r:embed="rId2" cstate="print"/>
          <a:srcRect l="10327" t="9180"/>
          <a:stretch>
            <a:fillRect/>
          </a:stretch>
        </p:blipFill>
        <p:spPr>
          <a:xfrm>
            <a:off x="0" y="0"/>
            <a:ext cx="4071934" cy="30930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53" y="357166"/>
            <a:ext cx="328614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ГБУ «ДСЦ «Дружба» предоставляет услуги на безвозмездной основе всем жителям района в возрасте от 2 до 80 лет  в основном, это дети из многодетных семей, малообеспеченных семей, дети из семей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 одним родителем, пенсионеры, жители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с ограниченными возможностями здоровья.</a:t>
            </a:r>
          </a:p>
        </p:txBody>
      </p:sp>
      <p:pic>
        <p:nvPicPr>
          <p:cNvPr id="6" name="Рисунок 5" descr="Jm8o45wh3-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000480"/>
            <a:ext cx="3810027" cy="2857520"/>
          </a:xfrm>
          <a:prstGeom prst="rect">
            <a:avLst/>
          </a:prstGeom>
        </p:spPr>
      </p:pic>
      <p:pic>
        <p:nvPicPr>
          <p:cNvPr id="7" name="Рисунок 6" descr="R0h3RbNNc_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357390" y="2071678"/>
            <a:ext cx="3429024" cy="257176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429256" y="357166"/>
            <a:ext cx="3714744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	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Ведется работа с 22 подростками, состоящих на учете в Комиссии по делам несовершеннолетних, которые  посещают занятия в  учреждении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( 5 человек в семейном клубе «Светлица», 8 подростков в стрелковой секции, 2 подростка в секции «Волейбол», 5  подростков  в секции «Дартс», 2 девочки в кружке «Рукоделие»).</a:t>
            </a:r>
          </a:p>
          <a:p>
            <a:endParaRPr lang="ru-RU" dirty="0"/>
          </a:p>
        </p:txBody>
      </p:sp>
      <p:pic>
        <p:nvPicPr>
          <p:cNvPr id="6" name="Рисунок 5" descr="70XzE0wGb1I.jpg"/>
          <p:cNvPicPr>
            <a:picLocks noChangeAspect="1"/>
          </p:cNvPicPr>
          <p:nvPr/>
        </p:nvPicPr>
        <p:blipFill>
          <a:blip r:embed="rId2" cstate="print"/>
          <a:srcRect r="21721"/>
          <a:stretch>
            <a:fillRect/>
          </a:stretch>
        </p:blipFill>
        <p:spPr>
          <a:xfrm>
            <a:off x="0" y="-1"/>
            <a:ext cx="4357686" cy="4175149"/>
          </a:xfrm>
          <a:prstGeom prst="rect">
            <a:avLst/>
          </a:prstGeom>
        </p:spPr>
      </p:pic>
      <p:pic>
        <p:nvPicPr>
          <p:cNvPr id="7" name="Рисунок 6" descr="8r6-oLZ4qGw.jpg"/>
          <p:cNvPicPr>
            <a:picLocks noChangeAspect="1"/>
          </p:cNvPicPr>
          <p:nvPr/>
        </p:nvPicPr>
        <p:blipFill>
          <a:blip r:embed="rId3" cstate="print"/>
          <a:srcRect l="12121"/>
          <a:stretch>
            <a:fillRect/>
          </a:stretch>
        </p:blipFill>
        <p:spPr>
          <a:xfrm>
            <a:off x="0" y="3286124"/>
            <a:ext cx="4185219" cy="357187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Wj_miJl56U.jpg"/>
          <p:cNvPicPr>
            <a:picLocks noChangeAspect="1"/>
          </p:cNvPicPr>
          <p:nvPr/>
        </p:nvPicPr>
        <p:blipFill>
          <a:blip r:embed="rId2" cstate="print"/>
          <a:srcRect t="19965"/>
          <a:stretch>
            <a:fillRect/>
          </a:stretch>
        </p:blipFill>
        <p:spPr>
          <a:xfrm>
            <a:off x="0" y="4429084"/>
            <a:ext cx="4052073" cy="2428916"/>
          </a:xfrm>
          <a:prstGeom prst="rect">
            <a:avLst/>
          </a:prstGeom>
        </p:spPr>
      </p:pic>
      <p:pic>
        <p:nvPicPr>
          <p:cNvPr id="6" name="Рисунок 5" descr="2017-02-25-5543.jpg"/>
          <p:cNvPicPr>
            <a:picLocks noChangeAspect="1"/>
          </p:cNvPicPr>
          <p:nvPr/>
        </p:nvPicPr>
        <p:blipFill>
          <a:blip r:embed="rId3" cstate="print"/>
          <a:srcRect l="9689"/>
          <a:stretch>
            <a:fillRect/>
          </a:stretch>
        </p:blipFill>
        <p:spPr>
          <a:xfrm>
            <a:off x="928662" y="2143116"/>
            <a:ext cx="4247527" cy="2643206"/>
          </a:xfrm>
          <a:prstGeom prst="rect">
            <a:avLst/>
          </a:prstGeom>
        </p:spPr>
      </p:pic>
      <p:pic>
        <p:nvPicPr>
          <p:cNvPr id="12" name="Рисунок 11" descr="w4KBUzH-tZE.jpg"/>
          <p:cNvPicPr>
            <a:picLocks noChangeAspect="1"/>
          </p:cNvPicPr>
          <p:nvPr/>
        </p:nvPicPr>
        <p:blipFill>
          <a:blip r:embed="rId4" cstate="print"/>
          <a:srcRect l="4225"/>
          <a:stretch>
            <a:fillRect/>
          </a:stretch>
        </p:blipFill>
        <p:spPr>
          <a:xfrm>
            <a:off x="0" y="0"/>
            <a:ext cx="3714744" cy="2904931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5214942" y="142852"/>
            <a:ext cx="3929058" cy="5572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Дополнительно было организовано и проведено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dirty="0"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окружное досугово-спортивных мероприятия: «Широкая масленица» которое прошло в </a:t>
            </a:r>
            <a:r>
              <a:rPr kumimoji="0" lang="ru-RU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Бирюлевском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Дендропарке (охват населения 400 человек)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2400" b="1" i="1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388" y="1643050"/>
            <a:ext cx="2357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Военно-патриотическая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работа!</a:t>
            </a:r>
            <a:endParaRPr lang="ru-RU" sz="2400" dirty="0"/>
          </a:p>
        </p:txBody>
      </p:sp>
      <p:pic>
        <p:nvPicPr>
          <p:cNvPr id="7" name="Рисунок 6" descr="alXFWan_UK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500439"/>
            <a:ext cx="4482973" cy="3357561"/>
          </a:xfrm>
          <a:prstGeom prst="rect">
            <a:avLst/>
          </a:prstGeom>
        </p:spPr>
      </p:pic>
      <p:pic>
        <p:nvPicPr>
          <p:cNvPr id="8" name="Рисунок 7" descr="pP-mbsJg74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4006060" cy="3000372"/>
          </a:xfrm>
          <a:prstGeom prst="rect">
            <a:avLst/>
          </a:prstGeom>
        </p:spPr>
      </p:pic>
      <p:pic>
        <p:nvPicPr>
          <p:cNvPr id="5" name="Рисунок 4" descr="CVAIQ7FMTnU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857232"/>
            <a:ext cx="3143272" cy="419685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6216" y="117693"/>
            <a:ext cx="485778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20 досуговых объединений, из которых  15 работают на бесплатной основе, для различных возрастных категорий: это студия для самых маленьких, «География для малышей»,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Смекалочка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», «Славянские умельцы», «Детские шахматы», «Семейный клуб Светлица», кружок «Рукоделие», клубное объединение 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Знайка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( 4 направления), фото кружок, </a:t>
            </a:r>
          </a:p>
          <a:p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Ди-Джей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клуб и «Фортепиано».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студии  «Экспериментаторы»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 в мастерской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Берегиня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занимаются не только дети, но и активное участие принимают сами родители.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C:\Users\User-003\AppData\Local\Temp\Rar$DIa0.266\DSC_000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728"/>
            <a:ext cx="4286280" cy="30003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3314"/>
            <a:ext cx="4214842" cy="292895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-003\AppData\Local\Temp\Rar$DIa0.082\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43306" cy="228599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429256" y="1500174"/>
            <a:ext cx="321471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Большую общественно-значимую работу проводит хор ветеранов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Рябинушка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», выступая на различных площадках района и округа.</a:t>
            </a:r>
          </a:p>
        </p:txBody>
      </p:sp>
      <p:pic>
        <p:nvPicPr>
          <p:cNvPr id="5" name="Рисунок 4" descr="C:\Users\User-003\Desktop\2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71918"/>
            <a:ext cx="3786214" cy="2786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IMG_031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7290" y="1928802"/>
            <a:ext cx="3714774" cy="278608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MG_516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357718" cy="32682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72066" y="0"/>
            <a:ext cx="407193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Спортивные секции, которых в районе 10 (волейбол, шахматы, футбол, дартс, скандинавская ходьба, адаптивная физкультура,  </a:t>
            </a:r>
            <a:r>
              <a:rPr lang="ru-RU" sz="2400" dirty="0" err="1"/>
              <a:t>новус</a:t>
            </a:r>
            <a:r>
              <a:rPr lang="ru-RU" sz="2400" dirty="0"/>
              <a:t>,  </a:t>
            </a:r>
            <a:r>
              <a:rPr lang="ru-RU" sz="2400" dirty="0" err="1"/>
              <a:t>жульбак</a:t>
            </a:r>
            <a:r>
              <a:rPr lang="ru-RU" sz="2400" dirty="0"/>
              <a:t>, стрелковая секция, секция обучения катанию на коньках и роликах,  предлагают занятия населению практически для любого возраста. </a:t>
            </a:r>
          </a:p>
          <a:p>
            <a:endParaRPr lang="ru-RU" sz="2400" b="1" i="1" u="sng" dirty="0"/>
          </a:p>
        </p:txBody>
      </p:sp>
      <p:pic>
        <p:nvPicPr>
          <p:cNvPr id="4" name="Рисунок 3" descr="IMG_515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93314"/>
            <a:ext cx="4886248" cy="366468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4422"/>
            <a:ext cx="5357818" cy="42862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72132" y="2071678"/>
            <a:ext cx="33575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Так, например, занятия по адаптивной физической культуре и скандинавской ходьбе проводятся для людей от 18 лет и старше.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Количество занимающихся 58 человек.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День шахмат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429000"/>
            <a:ext cx="5407004" cy="27485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500694" y="117693"/>
            <a:ext cx="3357554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Шахматный клуб посещает возрастная категория  от 5 и старше, включая пенсионеров. Такие секции как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Новус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Жульбак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»,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Дартс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Волейбол и футбол проводят  занятия для жителей от 7лет  и старше. Основная категория занимающихся в секциях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Жульбак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и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Новус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»  это лица с ограниченными возможностями здоровья.</a:t>
            </a:r>
          </a:p>
        </p:txBody>
      </p:sp>
      <p:pic>
        <p:nvPicPr>
          <p:cNvPr id="4" name="Рисунок 3" descr="День шахмат 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28604"/>
            <a:ext cx="5181611" cy="192880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-003\AppData\Local\Temp\Rar$DIa0.670\IMG_021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70"/>
            <a:ext cx="5429256" cy="421484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572100" y="785794"/>
            <a:ext cx="35719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2019 году были организованы и проведены социально – значимые  мероприятия, посвященные календарным памятным датам.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Среди них можно выделить следующие: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праздничный концерт в библиотеке №140, посвященный «Дню защитника Отечества»</a:t>
            </a:r>
          </a:p>
          <a:p>
            <a:endParaRPr lang="ru-RU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User-003\AppData\Local\Temp\Rar$DIa0.324\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71868" cy="278608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5000628" y="785794"/>
            <a:ext cx="4143372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культурно-массовое мероприятие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Бирюлевском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дендропарке, посвященное Дню Победы 1941 – 1945г.г.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«Благодарность поколений!»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праздник «Мир детства», посвященный «Дню защиты детей»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спортивный праздник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«Я горжусь своей Столицей» посвященный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«Дню города  Москвы»</a:t>
            </a:r>
          </a:p>
        </p:txBody>
      </p:sp>
      <p:pic>
        <p:nvPicPr>
          <p:cNvPr id="7" name="Рисунок 6" descr="C:\Users\User-003\AppData\Local\Temp\Rar$DIa0.789\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76" y="2000240"/>
            <a:ext cx="3857652" cy="292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IMG_20160604_12215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4500522"/>
            <a:ext cx="3428992" cy="235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r-DrqNhGld4.jpg"/>
          <p:cNvPicPr>
            <a:picLocks noChangeAspect="1"/>
          </p:cNvPicPr>
          <p:nvPr/>
        </p:nvPicPr>
        <p:blipFill>
          <a:blip r:embed="rId2" cstate="print"/>
          <a:srcRect l="3900" t="20427" r="8356"/>
          <a:stretch>
            <a:fillRect/>
          </a:stretch>
        </p:blipFill>
        <p:spPr>
          <a:xfrm>
            <a:off x="0" y="4143380"/>
            <a:ext cx="3991150" cy="27146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9322" y="0"/>
            <a:ext cx="2928926" cy="6215106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Совместно с Советом ветеранов организованы Вахты памяти, патронатные акции, приуроченные: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«Дню защитника Отечества»,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«Дню Победы»,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«78-летию битвы под Москвой», «Дню вывода войск из Афганистана»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др.</a:t>
            </a:r>
          </a:p>
        </p:txBody>
      </p:sp>
      <p:pic>
        <p:nvPicPr>
          <p:cNvPr id="4" name="Рисунок 3" descr="SdoDTuT8Ev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1928802"/>
            <a:ext cx="3714744" cy="2786058"/>
          </a:xfrm>
          <a:prstGeom prst="rect">
            <a:avLst/>
          </a:prstGeom>
        </p:spPr>
      </p:pic>
      <p:pic>
        <p:nvPicPr>
          <p:cNvPr id="7" name="Рисунок 6" descr="TyPWuWqQ3TQ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"/>
            <a:ext cx="3714744" cy="278605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User-003\AppData\Local\Temp\Rar$DIa0.284\IMG_021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8670"/>
            <a:ext cx="5500694" cy="428625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5786446" y="1000108"/>
            <a:ext cx="300039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ноябре, в рамках «78-й годовщины Битвы под Москвой» проведен спортивный праздник «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Аты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-баты, шли солдаты» ,  турниры по шахматам и волейболу.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57818" y="928670"/>
            <a:ext cx="342902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Проведена патриотическая акция «Никто не забыт – ни что не забыто!».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Всем жителям района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Бирюлево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Восточное г. Москвы, участникам битвы под Москвой, на дому были вручены ценные подарки.</a:t>
            </a:r>
          </a:p>
        </p:txBody>
      </p:sp>
      <p:pic>
        <p:nvPicPr>
          <p:cNvPr id="3" name="Рисунок 2" descr="C:\Users\User-003\Desktop\ветеран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52"/>
            <a:ext cx="5076056" cy="35021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User-003\Desktop\ветеран 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3789040"/>
            <a:ext cx="4861774" cy="28546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29190" y="642918"/>
            <a:ext cx="392909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декабре, к декаде инвалидов  прошел новогодний праздник «Улыбка, здоровье – нам в жизни ценное подспорье», в котором приняли участие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45 детей с ОВЗ. 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Большая концертная программа с театральной постановкой очень понравилась детям этой категории. Всем были вручены подарки.</a:t>
            </a:r>
          </a:p>
        </p:txBody>
      </p:sp>
      <p:pic>
        <p:nvPicPr>
          <p:cNvPr id="3" name="Рисунок 2" descr="C:\Users\User-003\AppData\Local\Temp\Rar$DIa0.286\DSC0376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14876" cy="321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C:\Users\User-003\AppData\Local\Temp\Rar$DIa0.248\IMG_013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32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00528" cy="3286124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071934" y="1500174"/>
            <a:ext cx="53578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зимний период были проведены 8 ледовых дискотек «Вечеринки от снежинки» на катке с искусственным льдом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ул.Загорьевская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31).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29000"/>
            <a:ext cx="5143536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017-02-25-5539.jpg"/>
          <p:cNvPicPr>
            <a:picLocks noChangeAspect="1"/>
          </p:cNvPicPr>
          <p:nvPr/>
        </p:nvPicPr>
        <p:blipFill>
          <a:blip r:embed="rId2" cstate="print"/>
          <a:srcRect l="24868"/>
          <a:stretch>
            <a:fillRect/>
          </a:stretch>
        </p:blipFill>
        <p:spPr>
          <a:xfrm>
            <a:off x="0" y="0"/>
            <a:ext cx="5000628" cy="34733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596" y="714356"/>
            <a:ext cx="4143404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январе 2019года по программе «Мир добра и света», силами молодежной палаты района, семейного клуба «Светлица» и других специалистов нашего учреждения, было проведено  досугово-развлекательное мероприятие с мастер - классами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Молодинском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детском доме Московской области.</a:t>
            </a:r>
          </a:p>
          <a:p>
            <a:endParaRPr lang="ru-RU" dirty="0"/>
          </a:p>
        </p:txBody>
      </p:sp>
      <p:pic>
        <p:nvPicPr>
          <p:cNvPr id="6" name="Рисунок 5" descr="JLxuxeav4DU.jpg"/>
          <p:cNvPicPr>
            <a:picLocks noChangeAspect="1"/>
          </p:cNvPicPr>
          <p:nvPr/>
        </p:nvPicPr>
        <p:blipFill>
          <a:blip r:embed="rId3" cstate="print"/>
          <a:srcRect t="18326"/>
          <a:stretch>
            <a:fillRect/>
          </a:stretch>
        </p:blipFill>
        <p:spPr>
          <a:xfrm>
            <a:off x="0" y="3643314"/>
            <a:ext cx="5021742" cy="3214686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4048" y="548680"/>
            <a:ext cx="3960440" cy="5880716"/>
          </a:xfrm>
        </p:spPr>
        <p:txBody>
          <a:bodyPr>
            <a:normAutofit/>
          </a:bodyPr>
          <a:lstStyle/>
          <a:p>
            <a:pPr algn="just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Новым направлением деятельности досугово спортивного центра «Дружба» совместно с управой района  стало проведение социально-значимых мероприятий с общественными советниками, активными жителями и молодежной палатой района Бирюлево Восточное. </a:t>
            </a:r>
            <a:endParaRPr lang="ru-RU" dirty="0"/>
          </a:p>
        </p:txBody>
      </p:sp>
      <p:pic>
        <p:nvPicPr>
          <p:cNvPr id="5" name="Рисунок 4" descr="IMG_05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3428992" cy="2571744"/>
          </a:xfrm>
          <a:prstGeom prst="rect">
            <a:avLst/>
          </a:prstGeom>
        </p:spPr>
      </p:pic>
      <p:pic>
        <p:nvPicPr>
          <p:cNvPr id="6" name="Рисунок 5" descr="IMG_066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714752"/>
            <a:ext cx="4190997" cy="3143248"/>
          </a:xfrm>
          <a:prstGeom prst="rect">
            <a:avLst/>
          </a:prstGeom>
        </p:spPr>
      </p:pic>
      <p:pic>
        <p:nvPicPr>
          <p:cNvPr id="7" name="Рисунок 6" descr="IMG_055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357290" y="2071678"/>
            <a:ext cx="3500462" cy="2625347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57818" y="1571612"/>
            <a:ext cx="35719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Тренинги, круглые столы, встречи с главой управы и заместителями главы управы,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досуговые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спортивные мероприятия (Масленица,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Бирюлевская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лыжня, День защиты детей, День города и другие) регулярно проводились в течении года.</a:t>
            </a:r>
          </a:p>
        </p:txBody>
      </p:sp>
      <p:pic>
        <p:nvPicPr>
          <p:cNvPr id="5" name="Рисунок 4" descr="20170419_1902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3809984" cy="2143116"/>
          </a:xfrm>
          <a:prstGeom prst="rect">
            <a:avLst/>
          </a:prstGeom>
        </p:spPr>
      </p:pic>
      <p:pic>
        <p:nvPicPr>
          <p:cNvPr id="7" name="Рисунок 6" descr="NIj_84UF1Z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165680"/>
            <a:ext cx="4786346" cy="2692320"/>
          </a:xfrm>
          <a:prstGeom prst="rect">
            <a:avLst/>
          </a:prstGeom>
        </p:spPr>
      </p:pic>
      <p:pic>
        <p:nvPicPr>
          <p:cNvPr id="6" name="Рисунок 5" descr="20170419_19293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14414" y="2143116"/>
            <a:ext cx="4071966" cy="229048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4093428"/>
            <a:ext cx="87501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	Основные задачи на 2020г.: Выполнение государственного задания, развитие досугово-спортивных секций и кружков на бесплатной основе для всех категорий жителей района Бирюлево Восточное г. Москвы. </a:t>
            </a:r>
          </a:p>
          <a:p>
            <a:r>
              <a:rPr lang="ru-RU" sz="2800" dirty="0"/>
              <a:t> </a:t>
            </a:r>
          </a:p>
          <a:p>
            <a:r>
              <a:rPr lang="ru-RU" sz="2800" dirty="0"/>
              <a:t> </a:t>
            </a:r>
          </a:p>
          <a:p>
            <a:r>
              <a:rPr lang="ru-RU" sz="2800" dirty="0"/>
              <a:t> </a:t>
            </a:r>
          </a:p>
        </p:txBody>
      </p:sp>
      <p:pic>
        <p:nvPicPr>
          <p:cNvPr id="5" name="Рисунок 4" descr="8149eVkcQk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214290"/>
            <a:ext cx="4572031" cy="37862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0" y="0"/>
            <a:ext cx="43576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Достижения.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2019году сборные команды района Бирюлево Восточное приняли участие во всех городских и окружных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Спартакиадах 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Москвы, во многих из который стали победителями и призерами!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789</Words>
  <Application>Microsoft Office PowerPoint</Application>
  <PresentationFormat>Экран (4:3)</PresentationFormat>
  <Paragraphs>55</Paragraphs>
  <Slides>24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Презентация PowerPoint</vt:lpstr>
      <vt:lpstr>Была организована работа 20 клубных объединений студий, мастерских и кружков досугового направления (численность занимающихся 580 чел.),  10 клубов, студий, кружков и секций физкультурно-оздоровительного и спортивного направления (численность занимающихся 410 чел.).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Совместно с Советом ветеранов организованы Вахты памяти, патронатные акции, приуроченные:  «Дню защитника Отечества»,  «Дню Победы»,  «78-летию битвы под Москвой», «Дню вывода войск из Афганистана»  и др.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Новым направлением деятельности досугово спортивного центра «Дружба» совместно с управой района  стало проведение социально-значимых мероприятий с общественными советниками, активными жителями и молодежной палатой района Бирюлево Восточное.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ДСЦ Дружба</dc:creator>
  <cp:lastModifiedBy>User</cp:lastModifiedBy>
  <cp:revision>36</cp:revision>
  <dcterms:created xsi:type="dcterms:W3CDTF">2018-01-29T11:07:56Z</dcterms:created>
  <dcterms:modified xsi:type="dcterms:W3CDTF">2020-06-09T08:29:52Z</dcterms:modified>
</cp:coreProperties>
</file>